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96" r:id="rId2"/>
    <p:sldId id="295" r:id="rId3"/>
    <p:sldId id="294" r:id="rId4"/>
    <p:sldId id="289" r:id="rId5"/>
    <p:sldId id="290" r:id="rId6"/>
    <p:sldId id="292" r:id="rId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CC"/>
    <a:srgbClr val="0000FF"/>
    <a:srgbClr val="FF0066"/>
    <a:srgbClr val="66FF33"/>
    <a:srgbClr val="66FFFF"/>
    <a:srgbClr val="FF99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47477" autoAdjust="0"/>
  </p:normalViewPr>
  <p:slideViewPr>
    <p:cSldViewPr>
      <p:cViewPr varScale="1">
        <p:scale>
          <a:sx n="40" d="100"/>
          <a:sy n="40" d="100"/>
        </p:scale>
        <p:origin x="-267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547" cy="497921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1"/>
            <a:ext cx="2972547" cy="497921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r">
              <a:defRPr sz="1200"/>
            </a:lvl1pPr>
          </a:lstStyle>
          <a:p>
            <a:fld id="{6C5BAD37-BD27-4480-A534-4B02D5AB4877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32" tIns="45816" rIns="91632" bIns="458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1" cy="4476512"/>
          </a:xfrm>
          <a:prstGeom prst="rect">
            <a:avLst/>
          </a:prstGeom>
        </p:spPr>
        <p:txBody>
          <a:bodyPr vert="horz" lIns="91632" tIns="45816" rIns="91632" bIns="458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764"/>
            <a:ext cx="2972547" cy="497920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r">
              <a:defRPr sz="1200"/>
            </a:lvl1pPr>
          </a:lstStyle>
          <a:p>
            <a:fld id="{663C2AF0-83FD-4A9F-BE25-F6D02B54E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9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742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50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8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EBDA76-8E9D-4465-A113-B070786B9C25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C5D7A56-0071-456C-AF41-2D0BBC137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7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B6FB-ABF5-48B6-92DA-BE9A5483874C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EE8E-4F6B-4486-9B5F-0D0AABE1E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16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D1D8-5898-42F3-ACE5-B5E2A554770A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47E4-F81F-426A-8888-984962FAC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4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537-7F35-4D5A-B63C-A29F016E4223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9FF1-77FC-4FDA-9CCD-EADF4D840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71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06EF2F-2006-4F8C-AA97-BFC3812B83A3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24258-A112-4BE5-901F-2F4AF6E2C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091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0182FE-CCD8-4AE9-A24C-21BF6037C679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597A3C-FD32-448B-9A70-83AC1E660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63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EB9F07-35BC-4BA2-9B1B-AB02BF8B0E03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B19C14-2255-4252-9115-570463E86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80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468FBA-B066-4659-A1C2-0E76D12B3383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665F3B-8607-4050-8FA4-74510CA14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4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9A42-19CC-4286-AB03-BF8A992740EB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350F-A4CA-4E61-95DE-B06C299BB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8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30EF5F-8640-46D2-BE71-1242A1274FDD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67835-C0F1-475C-A222-814CC928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64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3AE247-1E01-4937-8218-F0E823C4120C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124E41-4232-4D74-847C-075349149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142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F0A68B8-40F4-4B35-806D-82164CAF0FD4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A65490-F9E2-48CD-B4D8-6A32A34A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Verdana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ugp2.ru/" TargetMode="External"/><Relationship Id="rId2" Type="http://schemas.openxmlformats.org/officeDocument/2006/relationships/hyperlink" Target="mailto:medicina@ir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785225" cy="21605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b="1" dirty="0" smtClean="0"/>
              <a:t>областное государственное бюджетное учреждение здравоохранения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b="1" dirty="0" smtClean="0"/>
              <a:t>«Усть-Илимская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городская поликлиника № 2»</a:t>
            </a:r>
            <a:endParaRPr lang="ru-RU" altLang="ru-RU" sz="2800" dirty="0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3" y="2924175"/>
            <a:ext cx="2808735" cy="3673475"/>
          </a:xfrm>
        </p:spPr>
        <p:txBody>
          <a:bodyPr/>
          <a:lstStyle/>
          <a:p>
            <a:pPr eaLnBrk="1" hangingPunct="1"/>
            <a:r>
              <a:rPr lang="ru-RU" altLang="ru-RU" i="1" dirty="0" smtClean="0">
                <a:solidFill>
                  <a:schemeClr val="tx1"/>
                </a:solidFill>
              </a:rPr>
              <a:t>приглашает на работу специалистов</a:t>
            </a:r>
          </a:p>
          <a:p>
            <a:pPr algn="ctr" eaLnBrk="1" hangingPunct="1"/>
            <a:endParaRPr lang="ru-RU" altLang="ru-RU" i="1" dirty="0" smtClean="0">
              <a:solidFill>
                <a:schemeClr val="tx1"/>
              </a:solidFill>
            </a:endParaRPr>
          </a:p>
          <a:p>
            <a:pPr algn="ctr" eaLnBrk="1" hangingPunct="1"/>
            <a:endParaRPr lang="ru-RU" altLang="ru-RU" i="1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ru-RU" altLang="ru-RU" sz="2000" b="1" i="1" dirty="0" smtClean="0">
                <a:solidFill>
                  <a:schemeClr val="tx1"/>
                </a:solidFill>
              </a:rPr>
              <a:t>Главный врач </a:t>
            </a:r>
            <a:r>
              <a:rPr lang="ru-RU" altLang="ru-RU" sz="2000" b="1" i="1" dirty="0" err="1" smtClean="0">
                <a:solidFill>
                  <a:schemeClr val="tx1"/>
                </a:solidFill>
              </a:rPr>
              <a:t>Стрекаловская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 Феодосия Павловна</a:t>
            </a:r>
          </a:p>
        </p:txBody>
      </p:sp>
      <p:pic>
        <p:nvPicPr>
          <p:cNvPr id="2052" name="Рисунок 4" descr="100_22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90800"/>
            <a:ext cx="5932487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kadri1.POLIC\Desktop\награждения\ФОТО\LEV_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79315"/>
            <a:ext cx="6120258" cy="421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0577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3240087"/>
          </a:xfrm>
        </p:spPr>
        <p:txBody>
          <a:bodyPr>
            <a:normAutofit fontScale="92500" lnSpcReduction="10000"/>
          </a:bodyPr>
          <a:lstStyle/>
          <a:p>
            <a:pPr marL="0">
              <a:buFont typeface="Arial" charset="0"/>
              <a:buNone/>
              <a:defRPr/>
            </a:pPr>
            <a:r>
              <a:rPr lang="ru-RU" dirty="0" smtClean="0"/>
              <a:t>Поликлиника обладает большими возможностями функциональной диагностики. Также имеются </a:t>
            </a:r>
            <a:r>
              <a:rPr lang="ru-RU" dirty="0" err="1" smtClean="0"/>
              <a:t>видеоэндоскопическое</a:t>
            </a:r>
            <a:r>
              <a:rPr lang="ru-RU" dirty="0" smtClean="0"/>
              <a:t> оборудование, рентгеновский аппарат с линейной томографией, </a:t>
            </a:r>
            <a:r>
              <a:rPr lang="ru-RU" dirty="0" err="1" smtClean="0"/>
              <a:t>маммограф</a:t>
            </a:r>
            <a:r>
              <a:rPr lang="ru-RU" dirty="0" smtClean="0"/>
              <a:t> рентгеновский, электрокардиографы и системы суточного </a:t>
            </a:r>
            <a:r>
              <a:rPr lang="ru-RU" dirty="0" err="1" smtClean="0"/>
              <a:t>мониторирования</a:t>
            </a:r>
            <a:r>
              <a:rPr lang="ru-RU" dirty="0" smtClean="0"/>
              <a:t> АД и ЭКГ, диагностические ультразвуковые система экспертного класса, </a:t>
            </a:r>
            <a:r>
              <a:rPr lang="ru-RU" dirty="0" err="1" smtClean="0"/>
              <a:t>ортопантомограф</a:t>
            </a:r>
            <a:r>
              <a:rPr lang="ru-RU" dirty="0" smtClean="0"/>
              <a:t> цифровой и другое современное оборудование.</a:t>
            </a:r>
          </a:p>
        </p:txBody>
      </p:sp>
      <p:pic>
        <p:nvPicPr>
          <p:cNvPr id="13315" name="Рисунок 2" descr="IMG1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4885"/>
            <a:ext cx="4032448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0322_090543.jpg - Средство просмотра фотографий Window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414885"/>
            <a:ext cx="3312368" cy="3281189"/>
          </a:xfrm>
          <a:prstGeom prst="rect">
            <a:avLst/>
          </a:prstGeom>
        </p:spPr>
      </p:pic>
      <p:pic>
        <p:nvPicPr>
          <p:cNvPr id="1028" name="Picture 4" descr="C:\Users\kadri1.POLIC\Desktop\Фотки\20170322_090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4884"/>
            <a:ext cx="3672408" cy="32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97460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4464050" cy="3384550"/>
          </a:xfrm>
        </p:spPr>
        <p:txBody>
          <a:bodyPr>
            <a:normAutofit fontScale="85000" lnSpcReduction="10000"/>
          </a:bodyPr>
          <a:lstStyle/>
          <a:p>
            <a:pPr marL="0">
              <a:buFont typeface="Arial" charset="0"/>
              <a:buNone/>
              <a:defRPr/>
            </a:pPr>
            <a:r>
              <a:rPr lang="ru-RU" dirty="0" smtClean="0"/>
              <a:t>Клинико-диагностическая лаборатория поликлиники выполняет весь спектр диагностических исследований. Отлаженность работы лаборатории позволяет производить забор анализов всем пациентам в день обращения.</a:t>
            </a:r>
            <a:endParaRPr lang="ru-RU" dirty="0"/>
          </a:p>
        </p:txBody>
      </p:sp>
      <p:pic>
        <p:nvPicPr>
          <p:cNvPr id="12291" name="Рисунок 3" descr="IMG1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5" descr="IMG1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82975"/>
            <a:ext cx="428307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IMG10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54413"/>
            <a:ext cx="417671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28765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67544" y="1328599"/>
            <a:ext cx="8676456" cy="5412769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Предоставляется служебная квартира (для семьи врача).  </a:t>
            </a:r>
          </a:p>
          <a:p>
            <a:pPr eaLnBrk="1" hangingPunct="1"/>
            <a:r>
              <a:rPr lang="ru-RU" sz="2000" dirty="0" smtClean="0"/>
              <a:t>Возможен вариант аренды квартиры с оплатой за счет средств поликлиники.</a:t>
            </a:r>
          </a:p>
          <a:p>
            <a:pPr eaLnBrk="1" hangingPunct="1"/>
            <a:r>
              <a:rPr lang="ru-RU" sz="2000" dirty="0" smtClean="0"/>
              <a:t>Оказание единовременной  материальной поддержки  на социально-бытовое обустройство "Подъемные" при заключении трудового </a:t>
            </a:r>
            <a:r>
              <a:rPr lang="ru-RU" sz="2000" dirty="0" smtClean="0"/>
              <a:t>договора. </a:t>
            </a:r>
            <a:endParaRPr lang="ru-RU" sz="2000" dirty="0" smtClean="0"/>
          </a:p>
          <a:p>
            <a:pPr eaLnBrk="1" hangingPunct="1">
              <a:buNone/>
            </a:pPr>
            <a:r>
              <a:rPr lang="ru-RU" sz="2000" dirty="0" smtClean="0"/>
              <a:t>Оплата </a:t>
            </a:r>
            <a:r>
              <a:rPr lang="ru-RU" sz="2000" dirty="0" smtClean="0"/>
              <a:t>проезда 1 раз в 2 года к месту использования отпуска + детям до 18 лет.</a:t>
            </a:r>
          </a:p>
          <a:p>
            <a:pPr eaLnBrk="1" hangingPunct="1"/>
            <a:r>
              <a:rPr lang="ru-RU" sz="2000" dirty="0" smtClean="0"/>
              <a:t>Безвозмездная материальная помощь </a:t>
            </a:r>
            <a:r>
              <a:rPr lang="ru-RU" sz="2000" dirty="0" smtClean="0"/>
              <a:t>на </a:t>
            </a:r>
            <a:r>
              <a:rPr lang="ru-RU" sz="2000" dirty="0" smtClean="0"/>
              <a:t>ипотечное кредитование. </a:t>
            </a:r>
          </a:p>
          <a:p>
            <a:pPr eaLnBrk="1" hangingPunct="1"/>
            <a:r>
              <a:rPr lang="ru-RU" sz="2000" dirty="0" smtClean="0"/>
              <a:t>По городской программе «</a:t>
            </a:r>
            <a:r>
              <a:rPr lang="ru-RU" sz="2000" dirty="0" smtClean="0"/>
              <a:t>Подъемные. рублей. </a:t>
            </a:r>
            <a:endParaRPr lang="ru-RU" sz="2000" dirty="0" smtClean="0"/>
          </a:p>
          <a:p>
            <a:pPr eaLnBrk="1" hangingPunct="1"/>
            <a:r>
              <a:rPr lang="ru-RU" sz="2000" dirty="0" smtClean="0"/>
              <a:t>        Обеспечение детскими садами вне очереди по месту</a:t>
            </a:r>
          </a:p>
          <a:p>
            <a:pPr eaLnBrk="1" hangingPunct="1">
              <a:buNone/>
            </a:pPr>
            <a:r>
              <a:rPr lang="ru-RU" sz="2000" dirty="0" smtClean="0"/>
              <a:t>                             проживания.</a:t>
            </a:r>
          </a:p>
          <a:p>
            <a:pPr eaLnBrk="1" hangingPunct="1"/>
            <a:endParaRPr lang="ru-RU" sz="2000" b="1" dirty="0" smtClean="0"/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2244724" y="620713"/>
            <a:ext cx="4775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i="1" dirty="0" smtClean="0"/>
              <a:t>Дополнительные </a:t>
            </a:r>
          </a:p>
          <a:p>
            <a:pPr algn="ctr" eaLnBrk="1" hangingPunct="1"/>
            <a:r>
              <a:rPr lang="ru-RU" altLang="ru-RU" sz="2000" b="1" i="1" dirty="0" smtClean="0"/>
              <a:t>меры социальной поддержки</a:t>
            </a:r>
            <a:endParaRPr lang="ru-RU" alt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20786809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dirty="0" smtClean="0"/>
              <a:t>Нам требуются</a:t>
            </a:r>
            <a:br>
              <a:rPr lang="ru-RU" altLang="ru-RU" dirty="0" smtClean="0"/>
            </a:br>
            <a:r>
              <a:rPr lang="ru-RU" altLang="ru-RU" sz="2400" dirty="0" smtClean="0"/>
              <a:t>специалисты с высшим медицинским образованием</a:t>
            </a:r>
            <a:r>
              <a:rPr lang="en-US" altLang="ru-RU" sz="2400" dirty="0" smtClean="0"/>
              <a:t>:</a:t>
            </a:r>
            <a:endParaRPr lang="ru-RU" altLang="ru-RU" sz="24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Врач-терапевт участковый – 3 чел.</a:t>
            </a:r>
          </a:p>
          <a:p>
            <a:pPr eaLnBrk="1" hangingPunct="1"/>
            <a:r>
              <a:rPr lang="ru-RU" altLang="ru-RU" dirty="0" smtClean="0"/>
              <a:t>Врач-эндокринолог – 1 чел.</a:t>
            </a:r>
          </a:p>
          <a:p>
            <a:pPr eaLnBrk="1" hangingPunct="1"/>
            <a:r>
              <a:rPr lang="ru-RU" altLang="ru-RU" dirty="0" smtClean="0"/>
              <a:t>Врач-стоматолог детский– 1 чел.</a:t>
            </a:r>
          </a:p>
          <a:p>
            <a:pPr eaLnBrk="1" hangingPunct="1"/>
            <a:r>
              <a:rPr lang="ru-RU" altLang="ru-RU" dirty="0" smtClean="0"/>
              <a:t>Врач-ревматолог – 1 чел</a:t>
            </a:r>
          </a:p>
          <a:p>
            <a:pPr eaLnBrk="1" hangingPunct="1"/>
            <a:r>
              <a:rPr lang="ru-RU" altLang="ru-RU" dirty="0" smtClean="0"/>
              <a:t>Врач-акушер-гинеколог – 3 чел.</a:t>
            </a:r>
          </a:p>
          <a:p>
            <a:pPr eaLnBrk="1" hangingPunct="1"/>
            <a:r>
              <a:rPr lang="ru-RU" altLang="ru-RU" dirty="0" smtClean="0"/>
              <a:t>Врач-офтальмолог – 1 чел.</a:t>
            </a:r>
          </a:p>
          <a:p>
            <a:pPr eaLnBrk="1" hangingPunct="1"/>
            <a:r>
              <a:rPr lang="ru-RU" altLang="ru-RU" dirty="0" smtClean="0"/>
              <a:t>Врач-стоматолог терапевт-2 чел.</a:t>
            </a:r>
          </a:p>
          <a:p>
            <a:pPr eaLnBrk="1" hangingPunct="1"/>
            <a:r>
              <a:rPr lang="ru-RU" altLang="ru-RU" dirty="0" smtClean="0"/>
              <a:t>Врач-ортодонт-1 чел.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686123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b="1" dirty="0" smtClean="0"/>
              <a:t>Контактная информация</a:t>
            </a: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ОГБУЗ «Усть-Илимская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городская поликлиника № 2»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Адрес : 666679, г.Усть-Илимск, 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ул. Героев Труда 2 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Тел.	(39535)5-33-15 факс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		(39535)5-46-65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		(39535)5-76-51</a:t>
            </a:r>
          </a:p>
          <a:p>
            <a:pPr>
              <a:buFont typeface="Arial" charset="0"/>
              <a:buNone/>
              <a:defRPr/>
            </a:pPr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sz="3000" u="sng" dirty="0" err="1" smtClean="0">
                <a:hlinkClick r:id="rId2"/>
              </a:rPr>
              <a:t>medicina@irmail.ru</a:t>
            </a:r>
            <a:endParaRPr lang="ru-RU" sz="3000" u="sng" dirty="0" smtClean="0"/>
          </a:p>
          <a:p>
            <a:pPr>
              <a:buFont typeface="Arial" charset="0"/>
              <a:buNone/>
              <a:defRPr/>
            </a:pPr>
            <a:r>
              <a:rPr lang="ru-RU" sz="3000" dirty="0" smtClean="0"/>
              <a:t>Сайт</a:t>
            </a:r>
            <a:r>
              <a:rPr lang="en-US" sz="3000" dirty="0" smtClean="0"/>
              <a:t>:  </a:t>
            </a:r>
            <a:r>
              <a:rPr lang="en-US" sz="3000" dirty="0" smtClean="0">
                <a:hlinkClick r:id="rId3"/>
              </a:rPr>
              <a:t>www.mugp2.ru</a:t>
            </a:r>
            <a:endParaRPr lang="ru-RU" sz="3000" dirty="0" smtClean="0"/>
          </a:p>
          <a:p>
            <a:pPr>
              <a:buFont typeface="Arial" charset="0"/>
              <a:buNone/>
              <a:defRPr/>
            </a:pPr>
            <a:r>
              <a:rPr lang="ru-RU" dirty="0" smtClean="0"/>
              <a:t>Почтовый адрес: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666679, г. Усть-Илимск, ул. Героев Труда 2,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/>
              <a:t>а</a:t>
            </a:r>
            <a:r>
              <a:rPr lang="en-US" dirty="0" smtClean="0"/>
              <a:t>/</a:t>
            </a:r>
            <a:r>
              <a:rPr lang="ru-RU" dirty="0" smtClean="0"/>
              <a:t>я 608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25400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едуленко 26.02.2013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ppt/theme/themeOverride4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Федуленко 26.02.2013</Template>
  <TotalTime>1539</TotalTime>
  <Words>225</Words>
  <Application>Microsoft Office PowerPoint</Application>
  <PresentationFormat>Экран (4:3)</PresentationFormat>
  <Paragraphs>45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Федуленко 26.02.2013</vt:lpstr>
      <vt:lpstr>областное государственное бюджетное учреждение здравоохранения «Усть-Илимская  городская поликлиника № 2»</vt:lpstr>
      <vt:lpstr>Слайд 2</vt:lpstr>
      <vt:lpstr>Слайд 3</vt:lpstr>
      <vt:lpstr>Слайд 4</vt:lpstr>
      <vt:lpstr>Нам требуются специалисты с высшим медицинским образованием: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проверке достоверности и полноты сведений, поступающим на работу на должность руководителя государственного учреждения</dc:title>
  <dc:creator>Татьяна С. Карташева</dc:creator>
  <cp:lastModifiedBy>1</cp:lastModifiedBy>
  <cp:revision>121</cp:revision>
  <cp:lastPrinted>2019-01-30T08:10:09Z</cp:lastPrinted>
  <dcterms:created xsi:type="dcterms:W3CDTF">2013-03-27T09:47:18Z</dcterms:created>
  <dcterms:modified xsi:type="dcterms:W3CDTF">2019-02-06T07:21:03Z</dcterms:modified>
</cp:coreProperties>
</file>